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3" r:id="rId3"/>
    <p:sldId id="291" r:id="rId4"/>
    <p:sldId id="292" r:id="rId5"/>
    <p:sldId id="293" r:id="rId6"/>
    <p:sldId id="296" r:id="rId7"/>
    <p:sldId id="295" r:id="rId8"/>
    <p:sldId id="290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2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B1BAA-2A7A-44B4-98E9-33BCDEBAE736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B5262-709E-4427-B989-80A863E0F2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134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EC3A-8640-4406-881E-B5CE9C4A793C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96C9-D8BD-416C-994B-65423BB2EEA6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BE7D-9798-425D-A415-65351C0BC0F0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8EAA-F272-410A-A36A-2B96CCA81CFB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11317-9D7E-45E1-BEB6-6E42ECAD007F}" type="datetime1">
              <a:rPr lang="en-US" smtClean="0"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4957-999D-476E-B1A4-E8684F54C24E}" type="datetime1">
              <a:rPr lang="en-US" smtClean="0"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4F2AB-864C-4004-BD1A-C6588E5FE163}" type="datetime1">
              <a:rPr lang="en-US" smtClean="0"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54C7D-0C58-4C47-95C1-3F9A2C19E0C7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39F4-57BD-4115-9320-9D62B3C0F40D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8695E-94BE-47F1-8E12-2377D9A05110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7991-7DCF-44A2-B337-EFA70C9F33C7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76F3E-BA6C-4492-A92C-DFC286C99F46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CHEMISTRY DEPARTMENT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8531" y="914400"/>
            <a:ext cx="52069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CARBOHYDRATES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2628900" y="164630"/>
            <a:ext cx="3886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Chemistry: CHEM 201TH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91343" y="4602540"/>
            <a:ext cx="35058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endParaRPr lang="en-US" sz="2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Department of Chemistry </a:t>
            </a:r>
          </a:p>
          <a:p>
            <a:pPr algn="ctr"/>
            <a:r>
              <a:rPr lang="en-US" sz="2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Government College</a:t>
            </a:r>
          </a:p>
          <a:p>
            <a:pPr algn="ctr"/>
            <a:r>
              <a:rPr lang="en-US" sz="2400" b="1" cap="none" spc="0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Paonta</a:t>
            </a:r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Sahib (HP)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138" y="2133600"/>
            <a:ext cx="1949725" cy="19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C36675-A3C7-AB71-01A0-BEF7F5AB9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811159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45226" y="62484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65766" y="122039"/>
            <a:ext cx="34124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Today’s Topics</a:t>
            </a:r>
            <a:endParaRPr lang="en-IN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207" y="2052504"/>
            <a:ext cx="350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>
                <a:latin typeface="Arial" pitchFamily="34" charset="0"/>
                <a:cs typeface="Arial" pitchFamily="34" charset="0"/>
              </a:rPr>
              <a:t>Ring Size of D-(+)-Glucose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207" y="2881523"/>
            <a:ext cx="8048998" cy="496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000" b="1" dirty="0">
                <a:latin typeface="Arial" pitchFamily="34" charset="0"/>
                <a:cs typeface="Arial" pitchFamily="34" charset="0"/>
              </a:rPr>
              <a:t>Haworth Projection Formulae of </a:t>
            </a:r>
            <a:r>
              <a:rPr lang="el-GR" sz="2000" b="1" dirty="0">
                <a:latin typeface="Arial" pitchFamily="34" charset="0"/>
                <a:cs typeface="Arial" pitchFamily="34" charset="0"/>
              </a:rPr>
              <a:t>α</a:t>
            </a:r>
            <a:r>
              <a:rPr lang="en-IN" sz="2000" b="1" dirty="0">
                <a:latin typeface="Arial" pitchFamily="34" charset="0"/>
                <a:cs typeface="Arial" pitchFamily="34" charset="0"/>
              </a:rPr>
              <a:t> and </a:t>
            </a:r>
            <a:r>
              <a:rPr lang="el-GR" sz="20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IN" sz="2000" b="1" dirty="0">
                <a:latin typeface="Arial" pitchFamily="34" charset="0"/>
                <a:cs typeface="Arial" pitchFamily="34" charset="0"/>
              </a:rPr>
              <a:t> Forms of  D-(+)-Glucose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9207" y="3790890"/>
            <a:ext cx="57871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Confirmation of α- and β-D-(+)-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Glucopyranose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92CA2D-974A-3F7D-B1E9-C5ED632D2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2860777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-1" y="515470"/>
            <a:ext cx="4792717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dirty="0"/>
              <a:t>The actual size of the ring in glucose is six-membered and not five-membered, is established by the following experiment. </a:t>
            </a:r>
          </a:p>
          <a:p>
            <a:pPr algn="just">
              <a:lnSpc>
                <a:spcPct val="150000"/>
              </a:lnSpc>
            </a:pPr>
            <a:endParaRPr lang="en-IN" dirty="0"/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/>
              <a:t>D-(+)-Glucose was converted into a mixture of α- and β-D-methyl </a:t>
            </a:r>
            <a:r>
              <a:rPr lang="en-IN" dirty="0" err="1"/>
              <a:t>glucosides</a:t>
            </a:r>
            <a:r>
              <a:rPr lang="en-IN" dirty="0"/>
              <a:t> by treatment with CH</a:t>
            </a:r>
            <a:r>
              <a:rPr lang="en-IN" baseline="-25000" dirty="0"/>
              <a:t>3</a:t>
            </a:r>
            <a:r>
              <a:rPr lang="en-IN" dirty="0"/>
              <a:t>OH and dry </a:t>
            </a:r>
            <a:r>
              <a:rPr lang="en-IN" dirty="0" err="1"/>
              <a:t>HCl</a:t>
            </a:r>
            <a:r>
              <a:rPr lang="en-IN" dirty="0"/>
              <a:t> gas and so formed </a:t>
            </a:r>
            <a:r>
              <a:rPr lang="el-GR" dirty="0">
                <a:latin typeface="Times New Roman"/>
                <a:cs typeface="Times New Roman"/>
              </a:rPr>
              <a:t>β</a:t>
            </a:r>
            <a:r>
              <a:rPr lang="en-IN" dirty="0">
                <a:latin typeface="Times New Roman"/>
                <a:cs typeface="Times New Roman"/>
              </a:rPr>
              <a:t>-</a:t>
            </a:r>
            <a:r>
              <a:rPr lang="en-IN" dirty="0"/>
              <a:t>methyl-3-D-glucoside was separated (I).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endParaRPr lang="en-IN" dirty="0"/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/>
              <a:t> (I)  was then treated with dimethyl sulphate and sodium hydroxide to form (II). </a:t>
            </a:r>
          </a:p>
        </p:txBody>
      </p:sp>
      <p:sp>
        <p:nvSpPr>
          <p:cNvPr id="5" name="Rectangle 4"/>
          <p:cNvSpPr/>
          <p:nvPr/>
        </p:nvSpPr>
        <p:spPr>
          <a:xfrm>
            <a:off x="2735317" y="0"/>
            <a:ext cx="411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Ring Size of D-(+)-Glucose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2" r="5789" b="37444"/>
          <a:stretch/>
        </p:blipFill>
        <p:spPr bwMode="auto">
          <a:xfrm>
            <a:off x="4792716" y="1087051"/>
            <a:ext cx="4351283" cy="3519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410200"/>
            <a:ext cx="91440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/>
              <a:t>This on treatment with dil. HCI, only -OCH</a:t>
            </a:r>
            <a:r>
              <a:rPr lang="en-IN" baseline="-25000" dirty="0"/>
              <a:t>3</a:t>
            </a:r>
            <a:r>
              <a:rPr lang="en-IN" dirty="0"/>
              <a:t> group at C</a:t>
            </a:r>
            <a:r>
              <a:rPr lang="en-IN" baseline="-25000" dirty="0"/>
              <a:t>1</a:t>
            </a:r>
            <a:r>
              <a:rPr lang="en-IN" dirty="0"/>
              <a:t> was hydrolysed to form (III). This compound is a cyclic </a:t>
            </a:r>
            <a:r>
              <a:rPr lang="en-IN" dirty="0" err="1"/>
              <a:t>hemiacetal</a:t>
            </a:r>
            <a:r>
              <a:rPr lang="en-IN" dirty="0"/>
              <a:t> and hence is present in equilibrium with a small amount of the open chain form (IV) . </a:t>
            </a:r>
          </a:p>
        </p:txBody>
      </p:sp>
      <p:sp>
        <p:nvSpPr>
          <p:cNvPr id="6" name="Rectangle 5"/>
          <p:cNvSpPr/>
          <p:nvPr/>
        </p:nvSpPr>
        <p:spPr>
          <a:xfrm>
            <a:off x="6290135" y="6382940"/>
            <a:ext cx="207172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Continue ………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476B343-DBDF-3C9D-B7A5-877090153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931366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393" y="0"/>
            <a:ext cx="903556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/>
              <a:t>The open chain form (IV) contains a free -OH group, four -OCH</a:t>
            </a:r>
            <a:r>
              <a:rPr lang="en-IN" baseline="-25000" dirty="0"/>
              <a:t>3</a:t>
            </a:r>
            <a:r>
              <a:rPr lang="en-IN" dirty="0"/>
              <a:t> groups and one -CHO group. The -OH group must certainly be present on that carbon which was originally involved in ring formation i.e. C</a:t>
            </a:r>
            <a:r>
              <a:rPr lang="en-IN" baseline="-25000" dirty="0"/>
              <a:t>4</a:t>
            </a:r>
            <a:r>
              <a:rPr lang="en-IN" dirty="0"/>
              <a:t> or C</a:t>
            </a:r>
            <a:r>
              <a:rPr lang="en-IN" baseline="-25000" dirty="0"/>
              <a:t>5</a:t>
            </a:r>
            <a:r>
              <a:rPr lang="en-IN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endParaRPr lang="en-IN" dirty="0"/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/>
              <a:t>To decide this, (III) was oxidised with nitric acid, then a mixture of </a:t>
            </a:r>
            <a:r>
              <a:rPr lang="en-IN" dirty="0" err="1"/>
              <a:t>trimethoxyglutaric</a:t>
            </a:r>
            <a:r>
              <a:rPr lang="en-IN" dirty="0"/>
              <a:t> acid (VI) and </a:t>
            </a:r>
            <a:r>
              <a:rPr lang="en-IN" dirty="0" err="1"/>
              <a:t>dimethoxysuccinic</a:t>
            </a:r>
            <a:r>
              <a:rPr lang="en-IN" dirty="0"/>
              <a:t> acid (VII) is obtained.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6" t="63535" r="6361" b="1"/>
          <a:stretch/>
        </p:blipFill>
        <p:spPr bwMode="auto">
          <a:xfrm>
            <a:off x="3879023" y="2795259"/>
            <a:ext cx="5174932" cy="2447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924" y="2795259"/>
            <a:ext cx="3733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dirty="0"/>
              <a:t>This is possible only if the oxidative cleavage of the intermediate </a:t>
            </a:r>
            <a:r>
              <a:rPr lang="en-IN" dirty="0" err="1"/>
              <a:t>keto</a:t>
            </a:r>
            <a:r>
              <a:rPr lang="en-IN" dirty="0"/>
              <a:t> acid (V) occurs on either side of C</a:t>
            </a:r>
            <a:r>
              <a:rPr lang="en-IN" baseline="-25000" dirty="0"/>
              <a:t>5</a:t>
            </a:r>
            <a:r>
              <a:rPr lang="en-IN" dirty="0"/>
              <a:t>. This implies that in the open chain structure (IV) of tetra-O-methyl-β-D glucose, the free -OH group is present at C</a:t>
            </a:r>
            <a:r>
              <a:rPr lang="en-IN" baseline="-25000" dirty="0"/>
              <a:t>5</a:t>
            </a:r>
            <a:r>
              <a:rPr lang="en-IN" dirty="0"/>
              <a:t>. Hence the actual size of the ring in glucose is six-membered.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84CC8-6FF7-7B91-4E36-010CF90F8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401752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23900" y="28545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Haworth Projection Formulae of α- and β-D-(+)-</a:t>
            </a:r>
            <a:r>
              <a:rPr lang="en-US" sz="2000" b="1" u="sng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Glucopyranose</a:t>
            </a:r>
            <a:endParaRPr lang="en-IN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371600"/>
            <a:ext cx="8991600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The terminal -CH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dirty="0">
                <a:latin typeface="Arial" pitchFamily="34" charset="0"/>
                <a:cs typeface="Arial" pitchFamily="34" charset="0"/>
              </a:rPr>
              <a:t>OH group is always placed above the plane of the hexagon ring.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All the groups, (on C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dirty="0">
                <a:latin typeface="Arial" pitchFamily="34" charset="0"/>
                <a:cs typeface="Arial" pitchFamily="34" charset="0"/>
              </a:rPr>
              <a:t>, C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dirty="0">
                <a:latin typeface="Arial" pitchFamily="34" charset="0"/>
                <a:cs typeface="Arial" pitchFamily="34" charset="0"/>
              </a:rPr>
              <a:t>, C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dirty="0">
                <a:latin typeface="Arial" pitchFamily="34" charset="0"/>
                <a:cs typeface="Arial" pitchFamily="34" charset="0"/>
              </a:rPr>
              <a:t> and C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4</a:t>
            </a:r>
            <a:r>
              <a:rPr lang="en-US" dirty="0">
                <a:latin typeface="Arial" pitchFamily="34" charset="0"/>
                <a:cs typeface="Arial" pitchFamily="34" charset="0"/>
              </a:rPr>
              <a:t>) present on left hand side in the plane Fischer projection formula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(I) </a:t>
            </a:r>
            <a:r>
              <a:rPr lang="en-US" dirty="0">
                <a:latin typeface="Arial" pitchFamily="34" charset="0"/>
                <a:cs typeface="Arial" pitchFamily="34" charset="0"/>
              </a:rPr>
              <a:t>are placed above the plane of the ring.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786" y="428655"/>
            <a:ext cx="91072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Arial" pitchFamily="34" charset="0"/>
                <a:cs typeface="Arial" pitchFamily="34" charset="0"/>
              </a:rPr>
              <a:t>For any six-membered monosaccharide</a:t>
            </a:r>
            <a:r>
              <a:rPr lang="en-US" baseline="30000" dirty="0">
                <a:latin typeface="Arial" pitchFamily="34" charset="0"/>
                <a:cs typeface="Arial" pitchFamily="34" charset="0"/>
              </a:rPr>
              <a:t>,</a:t>
            </a:r>
            <a:r>
              <a:rPr lang="en-US" dirty="0">
                <a:latin typeface="Arial" pitchFamily="34" charset="0"/>
                <a:cs typeface="Arial" pitchFamily="34" charset="0"/>
              </a:rPr>
              <a:t> draw a hexagon (II) with its oxygen atom on the right hand side farthest from to observer.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1" r="4141" b="50000"/>
          <a:stretch/>
        </p:blipFill>
        <p:spPr bwMode="auto">
          <a:xfrm>
            <a:off x="115614" y="3048000"/>
            <a:ext cx="5446986" cy="3277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46683" y="3111062"/>
            <a:ext cx="335280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All those groups present on the right hand side below the plane of the in. 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The formula (II) thus represents the Haworth projection formula of a-D-(+)-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glucopyranose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90135" y="6382940"/>
            <a:ext cx="207172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Continue ………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4F4FAC0-F84A-8094-F594-2774974A9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105060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1" t="52695" b="1277"/>
          <a:stretch/>
        </p:blipFill>
        <p:spPr bwMode="auto">
          <a:xfrm>
            <a:off x="304800" y="815263"/>
            <a:ext cx="8686800" cy="4602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F2DF8D-1C22-C3F4-9F87-6D5A18D7A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272836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695450" y="28545"/>
            <a:ext cx="5753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Confirmation of α- and β-D-(+)-</a:t>
            </a:r>
            <a:r>
              <a:rPr lang="en-US" sz="2000" b="1" u="sng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Glucopyranose</a:t>
            </a:r>
            <a:endParaRPr lang="en-IN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63172"/>
            <a:ext cx="8991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Glucose and other carbohydrates are best represented in terms of their chair and boat forms conformations. Although glucose exists in the chair form and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dirty="0">
                <a:latin typeface="Arial" pitchFamily="34" charset="0"/>
                <a:cs typeface="Arial" pitchFamily="34" charset="0"/>
              </a:rPr>
              <a:t>OH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groups at C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dirty="0">
                <a:latin typeface="Arial" pitchFamily="34" charset="0"/>
                <a:cs typeface="Arial" pitchFamily="34" charset="0"/>
              </a:rPr>
              <a:t>, C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dirty="0">
                <a:latin typeface="Arial" pitchFamily="34" charset="0"/>
                <a:cs typeface="Arial" pitchFamily="34" charset="0"/>
              </a:rPr>
              <a:t> and C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4</a:t>
            </a:r>
            <a:r>
              <a:rPr lang="en-US" dirty="0">
                <a:latin typeface="Arial" pitchFamily="34" charset="0"/>
                <a:cs typeface="Arial" pitchFamily="34" charset="0"/>
              </a:rPr>
              <a:t> and the CH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dirty="0">
                <a:latin typeface="Arial" pitchFamily="34" charset="0"/>
                <a:cs typeface="Arial" pitchFamily="34" charset="0"/>
              </a:rPr>
              <a:t>OH at C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dirty="0">
                <a:latin typeface="Arial" pitchFamily="34" charset="0"/>
                <a:cs typeface="Arial" pitchFamily="34" charset="0"/>
              </a:rPr>
              <a:t> are all assumed to be in the more stable equatorial orientation.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But in in the α-D-(+)-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glucopyranose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form, the -OH group exists at axial position while in β-D-(+)-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glucopyranose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,  -OH group exists at equatorial position. 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Therefore, α-D-(+)-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glucopyranose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suffers with 1,3-biaxial interaction with axial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hydrogens</a:t>
            </a:r>
            <a:r>
              <a:rPr lang="en-US" dirty="0">
                <a:latin typeface="Arial" pitchFamily="34" charset="0"/>
                <a:cs typeface="Arial" pitchFamily="34" charset="0"/>
              </a:rPr>
              <a:t> at C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dirty="0">
                <a:latin typeface="Arial" pitchFamily="34" charset="0"/>
                <a:cs typeface="Arial" pitchFamily="34" charset="0"/>
              </a:rPr>
              <a:t> and C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5</a:t>
            </a:r>
            <a:r>
              <a:rPr lang="en-US" dirty="0">
                <a:latin typeface="Arial" pitchFamily="34" charset="0"/>
                <a:cs typeface="Arial" pitchFamily="34" charset="0"/>
              </a:rPr>
              <a:t> while no such interactions are present in the β-form. Consequently,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β-D-(+)-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glycopyranose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is thermodynamically more stable than a-D-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glucopyranose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.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C:\Users\Sunil Choudhary\AppData\Local\Microsoft\Windows\INetCache\Content.Word\38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59"/>
          <a:stretch/>
        </p:blipFill>
        <p:spPr bwMode="auto">
          <a:xfrm>
            <a:off x="1138105" y="4648200"/>
            <a:ext cx="6867790" cy="22207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626B2-7D96-1E15-43C9-006719957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4110594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59953" y="152400"/>
            <a:ext cx="30383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Next Lecture</a:t>
            </a:r>
            <a:endParaRPr lang="en-IN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Left-Right Arrow 7"/>
          <p:cNvSpPr/>
          <p:nvPr/>
        </p:nvSpPr>
        <p:spPr>
          <a:xfrm>
            <a:off x="2597919" y="4724400"/>
            <a:ext cx="3962400" cy="1219200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520262" y="1214533"/>
            <a:ext cx="7837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Limitations of the Open Chain Structure of Fructose</a:t>
            </a:r>
            <a:endParaRPr lang="en-IN" sz="2800" dirty="0"/>
          </a:p>
        </p:txBody>
      </p:sp>
      <p:sp>
        <p:nvSpPr>
          <p:cNvPr id="9" name="Rectangle 8"/>
          <p:cNvSpPr/>
          <p:nvPr/>
        </p:nvSpPr>
        <p:spPr>
          <a:xfrm>
            <a:off x="1663203" y="2092000"/>
            <a:ext cx="5551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 err="1"/>
              <a:t>Pyranose</a:t>
            </a:r>
            <a:r>
              <a:rPr lang="en-US" sz="2800" b="1" u="sng" dirty="0"/>
              <a:t> Structure of D-(-)-Fructose</a:t>
            </a:r>
            <a:endParaRPr lang="en-IN" sz="2800" dirty="0"/>
          </a:p>
        </p:txBody>
      </p:sp>
      <p:sp>
        <p:nvSpPr>
          <p:cNvPr id="10" name="Rectangle 9"/>
          <p:cNvSpPr/>
          <p:nvPr/>
        </p:nvSpPr>
        <p:spPr>
          <a:xfrm>
            <a:off x="2428926" y="2969467"/>
            <a:ext cx="40200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/>
              <a:t>Ring Size of D-(-)-Fructose</a:t>
            </a:r>
            <a:endParaRPr lang="en-IN" sz="2800" dirty="0"/>
          </a:p>
        </p:txBody>
      </p:sp>
      <p:sp>
        <p:nvSpPr>
          <p:cNvPr id="11" name="Rectangle 10"/>
          <p:cNvSpPr/>
          <p:nvPr/>
        </p:nvSpPr>
        <p:spPr>
          <a:xfrm>
            <a:off x="2142533" y="3846934"/>
            <a:ext cx="45928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Haworth Projection Formulae</a:t>
            </a:r>
            <a:endParaRPr lang="en-IN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1C9C21-DEAA-73FD-7CD7-CCF61AB1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603424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762000"/>
            <a:ext cx="8105117" cy="5201424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F27768-F091-6631-1176-FDC22B710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DEPARTMENT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710990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4599</TotalTime>
  <Words>635</Words>
  <Application>Microsoft Office PowerPoint</Application>
  <PresentationFormat>On-screen Show (4:3)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Sunil Choudhary</dc:creator>
  <cp:lastModifiedBy>amitajoshi1231@outlook.com</cp:lastModifiedBy>
  <cp:revision>206</cp:revision>
  <dcterms:created xsi:type="dcterms:W3CDTF">2006-08-16T00:00:00Z</dcterms:created>
  <dcterms:modified xsi:type="dcterms:W3CDTF">2022-07-17T10:40:54Z</dcterms:modified>
</cp:coreProperties>
</file>